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58" r:id="rId3"/>
    <p:sldId id="259" r:id="rId4"/>
    <p:sldId id="260" r:id="rId5"/>
    <p:sldId id="261" r:id="rId6"/>
    <p:sldId id="262" r:id="rId7"/>
    <p:sldId id="264" r:id="rId8"/>
    <p:sldId id="265" r:id="rId9"/>
    <p:sldId id="266" r:id="rId10"/>
    <p:sldId id="267" r:id="rId11"/>
    <p:sldId id="268" r:id="rId12"/>
    <p:sldId id="269" r:id="rId13"/>
    <p:sldId id="270" r:id="rId14"/>
    <p:sldId id="271" r:id="rId15"/>
    <p:sldId id="272" r:id="rId16"/>
    <p:sldId id="273"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714BA7-A5C5-4C64-B2CF-6EC80E8686F2}" type="datetimeFigureOut">
              <a:rPr lang="en-US" smtClean="0"/>
              <a:t>4/29/2014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D84399-3ED9-4E54-88DD-5F5A6F346F80}" type="slidenum">
              <a:rPr lang="en-US" smtClean="0"/>
              <a:t>‹#›</a:t>
            </a:fld>
            <a:endParaRPr lang="en-US"/>
          </a:p>
        </p:txBody>
      </p:sp>
    </p:spTree>
    <p:extLst>
      <p:ext uri="{BB962C8B-B14F-4D97-AF65-F5344CB8AC3E}">
        <p14:creationId xmlns:p14="http://schemas.microsoft.com/office/powerpoint/2010/main" val="3840859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1701D132-A55B-420D-AC71-D0B8396E44E6}"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DC2F6D30-BA26-4B2F-A20D-614AD89FD4C8}" type="slidenum">
              <a:rPr lang="en-US" altLang="en-US"/>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0E233B5E-AD0B-4214-ABC2-81733E32963E}" type="slidenum">
              <a:rPr lang="en-US" altLang="en-US"/>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EE5906CD-E570-4852-BFBB-AD278F933E28}" type="slidenum">
              <a:rPr lang="en-US" altLang="en-US"/>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FE1C3C11-D2C8-4790-BBB9-693A71B40499}" type="slidenum">
              <a:rPr lang="en-US" altLang="en-US"/>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459ECBE2-B849-4FE9-A4C9-E36A2D394CA1}" type="slidenum">
              <a:rPr lang="en-US" altLang="en-US"/>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267E63F9-FA67-4C0A-B99C-0D268095E58E}" type="slidenum">
              <a:rPr lang="en-US" altLang="en-US"/>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B831FD24-4F15-4E2A-8F1B-B35F9A030DA9}" type="slidenum">
              <a:rPr lang="en-US" altLang="en-US"/>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27B1EE19-225C-473B-A3D4-FDD27E97A5FD}" type="slidenum">
              <a:rPr lang="en-US" altLang="en-US"/>
              <a:pPr/>
              <a:t>17</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7CF91DF8-AF60-4C37-AAE9-4AAB9DAE99F7}"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88935A62-319E-4003-A470-647CA7880117}"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4A9488FC-C436-4753-BF99-B53CAA09217B}"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CBFA5718-BCEA-494F-A2A1-20AE83C48719}" type="slidenum">
              <a:rPr lang="en-US" altLang="en-US"/>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E99CB36D-FF57-4412-9059-E47D6C0AF694}" type="slidenum">
              <a:rPr lang="en-US" altLang="en-US"/>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543C2476-C92F-4D1A-8A8B-6C753245FF24}"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45B3E48C-0830-401E-9C09-4352C266B635}"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D6237DFC-ABF5-4653-9B94-34D751FB0043}"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8C3A170-99E3-4C31-824C-018F519785E5}" type="datetimeFigureOut">
              <a:rPr lang="en-US" smtClean="0"/>
              <a:t>4/29/2014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94422-2162-40A6-8A82-38DA3F3E415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C3A170-99E3-4C31-824C-018F519785E5}" type="datetimeFigureOut">
              <a:rPr lang="en-US" smtClean="0"/>
              <a:t>4/29/2014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94422-2162-40A6-8A82-38DA3F3E415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C3A170-99E3-4C31-824C-018F519785E5}" type="datetimeFigureOut">
              <a:rPr lang="en-US" smtClean="0"/>
              <a:t>4/29/2014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94422-2162-40A6-8A82-38DA3F3E415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C3A170-99E3-4C31-824C-018F519785E5}" type="datetimeFigureOut">
              <a:rPr lang="en-US" smtClean="0"/>
              <a:t>4/29/2014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94422-2162-40A6-8A82-38DA3F3E415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D8C3A170-99E3-4C31-824C-018F519785E5}" type="datetimeFigureOut">
              <a:rPr lang="en-US" smtClean="0"/>
              <a:t>4/29/2014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94422-2162-40A6-8A82-38DA3F3E415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8C3A170-99E3-4C31-824C-018F519785E5}" type="datetimeFigureOut">
              <a:rPr lang="en-US" smtClean="0"/>
              <a:t>4/29/2014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294422-2162-40A6-8A82-38DA3F3E4158}"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C3A170-99E3-4C31-824C-018F519785E5}" type="datetimeFigureOut">
              <a:rPr lang="en-US" smtClean="0"/>
              <a:t>4/29/2014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294422-2162-40A6-8A82-38DA3F3E415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C3A170-99E3-4C31-824C-018F519785E5}" type="datetimeFigureOut">
              <a:rPr lang="en-US" smtClean="0"/>
              <a:t>4/29/2014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294422-2162-40A6-8A82-38DA3F3E415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C3A170-99E3-4C31-824C-018F519785E5}" type="datetimeFigureOut">
              <a:rPr lang="en-US" smtClean="0"/>
              <a:t>4/29/2014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294422-2162-40A6-8A82-38DA3F3E415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D8C3A170-99E3-4C31-824C-018F519785E5}" type="datetimeFigureOut">
              <a:rPr lang="en-US" smtClean="0"/>
              <a:t>4/29/2014</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48294422-2162-40A6-8A82-38DA3F3E415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C3A170-99E3-4C31-824C-018F519785E5}" type="datetimeFigureOut">
              <a:rPr lang="en-US" smtClean="0"/>
              <a:t>4/29/2014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294422-2162-40A6-8A82-38DA3F3E415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D8C3A170-99E3-4C31-824C-018F519785E5}" type="datetimeFigureOut">
              <a:rPr lang="en-US" smtClean="0"/>
              <a:t>4/29/2014</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48294422-2162-40A6-8A82-38DA3F3E415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43.png"/></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notesSlide" Target="../notesSlides/notesSlide14.xml"/><Relationship Id="rId7" Type="http://schemas.openxmlformats.org/officeDocument/2006/relationships/image" Target="../media/image14.png"/><Relationship Id="rId12" Type="http://schemas.openxmlformats.org/officeDocument/2006/relationships/image" Target="../media/image53.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8.png"/><Relationship Id="rId11" Type="http://schemas.openxmlformats.org/officeDocument/2006/relationships/image" Target="../media/image52.png"/><Relationship Id="rId5" Type="http://schemas.openxmlformats.org/officeDocument/2006/relationships/image" Target="../media/image47.png"/><Relationship Id="rId15" Type="http://schemas.openxmlformats.org/officeDocument/2006/relationships/image" Target="../media/image45.wmf"/><Relationship Id="rId10" Type="http://schemas.openxmlformats.org/officeDocument/2006/relationships/image" Target="../media/image51.png"/><Relationship Id="rId4" Type="http://schemas.openxmlformats.org/officeDocument/2006/relationships/image" Target="../media/image46.png"/><Relationship Id="rId9" Type="http://schemas.openxmlformats.org/officeDocument/2006/relationships/image" Target="../media/image50.png"/><Relationship Id="rId1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7.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64.png"/><Relationship Id="rId5" Type="http://schemas.openxmlformats.org/officeDocument/2006/relationships/image" Target="../media/image59.png"/><Relationship Id="rId10" Type="http://schemas.openxmlformats.org/officeDocument/2006/relationships/image" Target="../media/image63.png"/><Relationship Id="rId4" Type="http://schemas.openxmlformats.org/officeDocument/2006/relationships/image" Target="../media/image58.png"/><Relationship Id="rId9" Type="http://schemas.openxmlformats.org/officeDocument/2006/relationships/image" Target="../media/image6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9.wmf"/><Relationship Id="rId4" Type="http://schemas.openxmlformats.org/officeDocument/2006/relationships/image" Target="../media/image18.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6.wmf"/><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dirty="0" smtClean="0"/>
          </a:p>
          <a:p>
            <a:endParaRPr lang="en-US" altLang="en-US" dirty="0" smtClean="0"/>
          </a:p>
          <a:p>
            <a:endParaRPr lang="en-US" altLang="en-US" dirty="0" smtClean="0"/>
          </a:p>
        </p:txBody>
      </p:sp>
      <p:sp>
        <p:nvSpPr>
          <p:cNvPr id="2051" name="Text Box 2"/>
          <p:cNvSpPr txBox="1">
            <a:spLocks noChangeArrowheads="1"/>
          </p:cNvSpPr>
          <p:nvPr/>
        </p:nvSpPr>
        <p:spPr bwMode="auto">
          <a:xfrm>
            <a:off x="304800" y="2286000"/>
            <a:ext cx="83820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50000"/>
              </a:spcBef>
            </a:pPr>
            <a:r>
              <a:rPr lang="en-US" altLang="en-US" sz="4400" b="1"/>
              <a:t>Section 10.3</a:t>
            </a:r>
          </a:p>
          <a:p>
            <a:pPr algn="ctr" eaLnBrk="1" hangingPunct="1">
              <a:spcBef>
                <a:spcPct val="50000"/>
              </a:spcBef>
            </a:pPr>
            <a:r>
              <a:rPr lang="en-US" altLang="en-US" sz="4400" b="1"/>
              <a:t>The Ellipse</a:t>
            </a:r>
          </a:p>
        </p:txBody>
      </p:sp>
    </p:spTree>
    <p:extLst>
      <p:ext uri="{BB962C8B-B14F-4D97-AF65-F5344CB8AC3E}">
        <p14:creationId xmlns:p14="http://schemas.microsoft.com/office/powerpoint/2010/main" val="3660225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dirty="0" smtClean="0"/>
          </a:p>
          <a:p>
            <a:endParaRPr lang="en-US" altLang="en-US" dirty="0" smtClean="0"/>
          </a:p>
          <a:p>
            <a:endParaRPr lang="en-US" altLang="en-US" dirty="0" smtClean="0"/>
          </a:p>
        </p:txBody>
      </p:sp>
      <p:pic>
        <p:nvPicPr>
          <p:cNvPr id="1229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514600"/>
            <a:ext cx="464820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886200"/>
            <a:ext cx="20574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7"/>
          <p:cNvSpPr txBox="1">
            <a:spLocks noChangeArrowheads="1"/>
          </p:cNvSpPr>
          <p:nvPr/>
        </p:nvSpPr>
        <p:spPr bwMode="auto">
          <a:xfrm>
            <a:off x="381000" y="762000"/>
            <a:ext cx="7772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US" altLang="en-US" sz="2400">
                <a:latin typeface="Times New Roman" pitchFamily="18" charset="0"/>
              </a:rPr>
              <a:t>Find an equation of the ellipse having one focus at (0, 2) and vertices at (0, </a:t>
            </a:r>
            <a:r>
              <a:rPr lang="en-US" altLang="en-US" sz="2400">
                <a:latin typeface="Times New Roman" pitchFamily="18" charset="0"/>
                <a:sym typeface="Symbol" pitchFamily="18" charset="2"/>
              </a:rPr>
              <a:t>–</a:t>
            </a:r>
            <a:r>
              <a:rPr lang="en-US" altLang="en-US" sz="2400">
                <a:latin typeface="Times New Roman" pitchFamily="18" charset="0"/>
              </a:rPr>
              <a:t>3) and (0, 3).  Graph the equation by hand.</a:t>
            </a:r>
          </a:p>
        </p:txBody>
      </p:sp>
      <p:pic>
        <p:nvPicPr>
          <p:cNvPr id="1332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676400"/>
            <a:ext cx="228600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3124200"/>
            <a:ext cx="22860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8" descr="example.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 y="228600"/>
            <a:ext cx="21336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7000" y="304800"/>
            <a:ext cx="5295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3048000" y="1676400"/>
            <a:ext cx="5638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2200">
                <a:latin typeface="Times New Roman" pitchFamily="18" charset="0"/>
                <a:cs typeface="Times New Roman" pitchFamily="18" charset="0"/>
              </a:rPr>
              <a:t>The distance from the center to a focus is </a:t>
            </a:r>
            <a:r>
              <a:rPr lang="en-US" altLang="en-US" sz="2200" i="1">
                <a:latin typeface="Times New Roman" pitchFamily="18" charset="0"/>
                <a:cs typeface="Times New Roman" pitchFamily="18" charset="0"/>
              </a:rPr>
              <a:t>c</a:t>
            </a:r>
            <a:r>
              <a:rPr lang="en-US" altLang="en-US" sz="2200">
                <a:latin typeface="Times New Roman" pitchFamily="18" charset="0"/>
                <a:cs typeface="Times New Roman" pitchFamily="18" charset="0"/>
              </a:rPr>
              <a:t> = 2</a:t>
            </a:r>
          </a:p>
          <a:p>
            <a:pPr eaLnBrk="1" hangingPunct="1"/>
            <a:r>
              <a:rPr lang="en-US" altLang="en-US" sz="2200">
                <a:latin typeface="Times New Roman" pitchFamily="18" charset="0"/>
                <a:cs typeface="Times New Roman" pitchFamily="18" charset="0"/>
              </a:rPr>
              <a:t>The distance from the center to a vertex is </a:t>
            </a:r>
            <a:r>
              <a:rPr lang="en-US" altLang="en-US" sz="2200" i="1">
                <a:latin typeface="Times New Roman" pitchFamily="18" charset="0"/>
                <a:cs typeface="Times New Roman" pitchFamily="18" charset="0"/>
              </a:rPr>
              <a:t>a</a:t>
            </a:r>
            <a:r>
              <a:rPr lang="en-US" altLang="en-US" sz="2200">
                <a:latin typeface="Times New Roman" pitchFamily="18" charset="0"/>
                <a:cs typeface="Times New Roman" pitchFamily="18" charset="0"/>
              </a:rPr>
              <a:t> = 3</a:t>
            </a:r>
          </a:p>
        </p:txBody>
      </p:sp>
      <p:pic>
        <p:nvPicPr>
          <p:cNvPr id="12299"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0400" y="3810000"/>
            <a:ext cx="18288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42639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3320"/>
                                        </p:tgtEl>
                                        <p:attrNameLst>
                                          <p:attrName>style.visibility</p:attrName>
                                        </p:attrNameLst>
                                      </p:cBhvr>
                                      <p:to>
                                        <p:strVal val="visible"/>
                                      </p:to>
                                    </p:set>
                                    <p:anim calcmode="lin" valueType="num">
                                      <p:cBhvr>
                                        <p:cTn id="7" dur="1000" fill="hold"/>
                                        <p:tgtEl>
                                          <p:spTgt spid="13320"/>
                                        </p:tgtEl>
                                        <p:attrNameLst>
                                          <p:attrName>ppt_w</p:attrName>
                                        </p:attrNameLst>
                                      </p:cBhvr>
                                      <p:tavLst>
                                        <p:tav tm="0">
                                          <p:val>
                                            <p:fltVal val="0"/>
                                          </p:val>
                                        </p:tav>
                                        <p:tav tm="100000">
                                          <p:val>
                                            <p:strVal val="#ppt_w"/>
                                          </p:val>
                                        </p:tav>
                                      </p:tavLst>
                                    </p:anim>
                                    <p:anim calcmode="lin" valueType="num">
                                      <p:cBhvr>
                                        <p:cTn id="8" dur="1000" fill="hold"/>
                                        <p:tgtEl>
                                          <p:spTgt spid="13320"/>
                                        </p:tgtEl>
                                        <p:attrNameLst>
                                          <p:attrName>ppt_h</p:attrName>
                                        </p:attrNameLst>
                                      </p:cBhvr>
                                      <p:tavLst>
                                        <p:tav tm="0">
                                          <p:val>
                                            <p:fltVal val="0"/>
                                          </p:val>
                                        </p:tav>
                                        <p:tav tm="100000">
                                          <p:val>
                                            <p:strVal val="#ppt_h"/>
                                          </p:val>
                                        </p:tav>
                                      </p:tavLst>
                                    </p:anim>
                                    <p:anim calcmode="lin" valueType="num">
                                      <p:cBhvr>
                                        <p:cTn id="9" dur="1000" fill="hold"/>
                                        <p:tgtEl>
                                          <p:spTgt spid="1332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3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500"/>
                            </p:stCondLst>
                            <p:childTnLst>
                              <p:par>
                                <p:cTn id="18" presetID="15" presetClass="entr" presetSubtype="0" fill="hold" nodeType="afterEffect">
                                  <p:stCondLst>
                                    <p:cond delay="0"/>
                                  </p:stCondLst>
                                  <p:childTnLst>
                                    <p:set>
                                      <p:cBhvr>
                                        <p:cTn id="19" dur="1" fill="hold">
                                          <p:stCondLst>
                                            <p:cond delay="0"/>
                                          </p:stCondLst>
                                        </p:cTn>
                                        <p:tgtEl>
                                          <p:spTgt spid="13321"/>
                                        </p:tgtEl>
                                        <p:attrNameLst>
                                          <p:attrName>style.visibility</p:attrName>
                                        </p:attrNameLst>
                                      </p:cBhvr>
                                      <p:to>
                                        <p:strVal val="visible"/>
                                      </p:to>
                                    </p:set>
                                    <p:anim calcmode="lin" valueType="num">
                                      <p:cBhvr>
                                        <p:cTn id="20" dur="1000" fill="hold"/>
                                        <p:tgtEl>
                                          <p:spTgt spid="13321"/>
                                        </p:tgtEl>
                                        <p:attrNameLst>
                                          <p:attrName>ppt_w</p:attrName>
                                        </p:attrNameLst>
                                      </p:cBhvr>
                                      <p:tavLst>
                                        <p:tav tm="0">
                                          <p:val>
                                            <p:fltVal val="0"/>
                                          </p:val>
                                        </p:tav>
                                        <p:tav tm="100000">
                                          <p:val>
                                            <p:strVal val="#ppt_w"/>
                                          </p:val>
                                        </p:tav>
                                      </p:tavLst>
                                    </p:anim>
                                    <p:anim calcmode="lin" valueType="num">
                                      <p:cBhvr>
                                        <p:cTn id="21" dur="1000" fill="hold"/>
                                        <p:tgtEl>
                                          <p:spTgt spid="13321"/>
                                        </p:tgtEl>
                                        <p:attrNameLst>
                                          <p:attrName>ppt_h</p:attrName>
                                        </p:attrNameLst>
                                      </p:cBhvr>
                                      <p:tavLst>
                                        <p:tav tm="0">
                                          <p:val>
                                            <p:fltVal val="0"/>
                                          </p:val>
                                        </p:tav>
                                        <p:tav tm="100000">
                                          <p:val>
                                            <p:strVal val="#ppt_h"/>
                                          </p:val>
                                        </p:tav>
                                      </p:tavLst>
                                    </p:anim>
                                    <p:anim calcmode="lin" valueType="num">
                                      <p:cBhvr>
                                        <p:cTn id="22" dur="1000" fill="hold"/>
                                        <p:tgtEl>
                                          <p:spTgt spid="13321"/>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332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12299"/>
                                        </p:tgtEl>
                                        <p:attrNameLst>
                                          <p:attrName>style.visibility</p:attrName>
                                        </p:attrNameLst>
                                      </p:cBhvr>
                                      <p:to>
                                        <p:strVal val="visible"/>
                                      </p:to>
                                    </p:set>
                                    <p:anim calcmode="lin" valueType="num">
                                      <p:cBhvr additive="base">
                                        <p:cTn id="28" dur="500" fill="hold"/>
                                        <p:tgtEl>
                                          <p:spTgt spid="12299"/>
                                        </p:tgtEl>
                                        <p:attrNameLst>
                                          <p:attrName>ppt_x</p:attrName>
                                        </p:attrNameLst>
                                      </p:cBhvr>
                                      <p:tavLst>
                                        <p:tav tm="0">
                                          <p:val>
                                            <p:strVal val="#ppt_x"/>
                                          </p:val>
                                        </p:tav>
                                        <p:tav tm="100000">
                                          <p:val>
                                            <p:strVal val="#ppt_x"/>
                                          </p:val>
                                        </p:tav>
                                      </p:tavLst>
                                    </p:anim>
                                    <p:anim calcmode="lin" valueType="num">
                                      <p:cBhvr additive="base">
                                        <p:cTn id="29" dur="500" fill="hold"/>
                                        <p:tgtEl>
                                          <p:spTgt spid="12299"/>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2298"/>
                                        </p:tgtEl>
                                        <p:attrNameLst>
                                          <p:attrName>style.visibility</p:attrName>
                                        </p:attrNameLst>
                                      </p:cBhvr>
                                      <p:to>
                                        <p:strVal val="visible"/>
                                      </p:to>
                                    </p:set>
                                    <p:anim calcmode="lin" valueType="num">
                                      <p:cBhvr additive="base">
                                        <p:cTn id="34" dur="500" fill="hold"/>
                                        <p:tgtEl>
                                          <p:spTgt spid="12298"/>
                                        </p:tgtEl>
                                        <p:attrNameLst>
                                          <p:attrName>ppt_x</p:attrName>
                                        </p:attrNameLst>
                                      </p:cBhvr>
                                      <p:tavLst>
                                        <p:tav tm="0">
                                          <p:val>
                                            <p:strVal val="#ppt_x"/>
                                          </p:val>
                                        </p:tav>
                                        <p:tav tm="100000">
                                          <p:val>
                                            <p:strVal val="#ppt_x"/>
                                          </p:val>
                                        </p:tav>
                                      </p:tavLst>
                                    </p:anim>
                                    <p:anim calcmode="lin" valueType="num">
                                      <p:cBhvr additive="base">
                                        <p:cTn id="35" dur="500" fill="hold"/>
                                        <p:tgtEl>
                                          <p:spTgt spid="12298"/>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16" fill="hold" nodeType="clickEffect">
                                  <p:stCondLst>
                                    <p:cond delay="0"/>
                                  </p:stCondLst>
                                  <p:childTnLst>
                                    <p:set>
                                      <p:cBhvr>
                                        <p:cTn id="39" dur="1" fill="hold">
                                          <p:stCondLst>
                                            <p:cond delay="0"/>
                                          </p:stCondLst>
                                        </p:cTn>
                                        <p:tgtEl>
                                          <p:spTgt spid="12297"/>
                                        </p:tgtEl>
                                        <p:attrNameLst>
                                          <p:attrName>style.visibility</p:attrName>
                                        </p:attrNameLst>
                                      </p:cBhvr>
                                      <p:to>
                                        <p:strVal val="visible"/>
                                      </p:to>
                                    </p:set>
                                    <p:anim calcmode="lin" valueType="num">
                                      <p:cBhvr>
                                        <p:cTn id="40" dur="500" fill="hold"/>
                                        <p:tgtEl>
                                          <p:spTgt spid="12297"/>
                                        </p:tgtEl>
                                        <p:attrNameLst>
                                          <p:attrName>ppt_w</p:attrName>
                                        </p:attrNameLst>
                                      </p:cBhvr>
                                      <p:tavLst>
                                        <p:tav tm="0">
                                          <p:val>
                                            <p:fltVal val="0"/>
                                          </p:val>
                                        </p:tav>
                                        <p:tav tm="100000">
                                          <p:val>
                                            <p:strVal val="#ppt_w"/>
                                          </p:val>
                                        </p:tav>
                                      </p:tavLst>
                                    </p:anim>
                                    <p:anim calcmode="lin" valueType="num">
                                      <p:cBhvr>
                                        <p:cTn id="41" dur="500" fill="hold"/>
                                        <p:tgtEl>
                                          <p:spTgt spid="1229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dirty="0" smtClean="0"/>
          </a:p>
          <a:p>
            <a:endParaRPr lang="en-US" altLang="en-US" dirty="0" smtClean="0"/>
          </a:p>
          <a:p>
            <a:endParaRPr lang="en-US" altLang="en-US" dirty="0" smtClean="0"/>
          </a:p>
        </p:txBody>
      </p:sp>
      <p:pic>
        <p:nvPicPr>
          <p:cNvPr id="133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25" y="3133725"/>
            <a:ext cx="67627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3993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dirty="0" smtClean="0"/>
          </a:p>
          <a:p>
            <a:endParaRPr lang="en-US" altLang="en-US" dirty="0" smtClean="0"/>
          </a:p>
          <a:p>
            <a:endParaRPr lang="en-US" altLang="en-US" dirty="0" smtClean="0"/>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00400"/>
            <a:ext cx="4124325"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162300"/>
            <a:ext cx="313372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112713"/>
            <a:ext cx="8991600" cy="30114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291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dirty="0" smtClean="0"/>
          </a:p>
          <a:p>
            <a:endParaRPr lang="en-US" altLang="en-US" dirty="0" smtClean="0"/>
          </a:p>
          <a:p>
            <a:endParaRPr lang="en-US" altLang="en-US" dirty="0" smtClean="0"/>
          </a:p>
        </p:txBody>
      </p:sp>
      <p:sp>
        <p:nvSpPr>
          <p:cNvPr id="15363" name="Text Box 4"/>
          <p:cNvSpPr txBox="1">
            <a:spLocks noChangeArrowheads="1"/>
          </p:cNvSpPr>
          <p:nvPr/>
        </p:nvSpPr>
        <p:spPr bwMode="auto">
          <a:xfrm>
            <a:off x="228600" y="762000"/>
            <a:ext cx="822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US" altLang="en-US" sz="2400">
                <a:latin typeface="Times New Roman" pitchFamily="18" charset="0"/>
              </a:rPr>
              <a:t>Find an equation for the ellipse with center at (2, </a:t>
            </a:r>
            <a:r>
              <a:rPr lang="en-US" altLang="en-US" sz="2400">
                <a:latin typeface="Times New Roman" pitchFamily="18" charset="0"/>
                <a:sym typeface="Symbol" pitchFamily="18" charset="2"/>
              </a:rPr>
              <a:t>–</a:t>
            </a:r>
            <a:r>
              <a:rPr lang="en-US" altLang="en-US" sz="2400">
                <a:latin typeface="Times New Roman" pitchFamily="18" charset="0"/>
              </a:rPr>
              <a:t>3), one focus at (3, </a:t>
            </a:r>
            <a:r>
              <a:rPr lang="en-US" altLang="en-US" sz="2400">
                <a:latin typeface="Times New Roman" pitchFamily="18" charset="0"/>
                <a:sym typeface="Symbol" pitchFamily="18" charset="2"/>
              </a:rPr>
              <a:t>–</a:t>
            </a:r>
            <a:r>
              <a:rPr lang="en-US" altLang="en-US" sz="2400">
                <a:latin typeface="Times New Roman" pitchFamily="18" charset="0"/>
              </a:rPr>
              <a:t>3), and one vertex at (5, </a:t>
            </a:r>
            <a:r>
              <a:rPr lang="en-US" altLang="en-US" sz="2400">
                <a:latin typeface="Times New Roman" pitchFamily="18" charset="0"/>
                <a:sym typeface="Symbol" pitchFamily="18" charset="2"/>
              </a:rPr>
              <a:t>–</a:t>
            </a:r>
            <a:r>
              <a:rPr lang="en-US" altLang="en-US" sz="2400">
                <a:latin typeface="Times New Roman" pitchFamily="18" charset="0"/>
              </a:rPr>
              <a:t>3).  Graph the equation by hand.</a:t>
            </a:r>
          </a:p>
        </p:txBody>
      </p:sp>
      <p:pic>
        <p:nvPicPr>
          <p:cNvPr id="1536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6738" y="3276600"/>
            <a:ext cx="4614862"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10200"/>
            <a:ext cx="4114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209800"/>
            <a:ext cx="35560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2362200"/>
            <a:ext cx="25146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8" descr="example.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 y="228600"/>
            <a:ext cx="1917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2"/>
          <p:cNvPicPr>
            <a:picLocks noChangeAspect="1" noChangeArrowheads="1"/>
          </p:cNvPicPr>
          <p:nvPr/>
        </p:nvPicPr>
        <p:blipFill>
          <a:blip r:embed="rId8">
            <a:extLst>
              <a:ext uri="{28A0092B-C50C-407E-A947-70E740481C1C}">
                <a14:useLocalDpi xmlns:a14="http://schemas.microsoft.com/office/drawing/2010/main" val="0"/>
              </a:ext>
            </a:extLst>
          </a:blip>
          <a:srcRect r="7336" b="2438"/>
          <a:stretch>
            <a:fillRect/>
          </a:stretch>
        </p:blipFill>
        <p:spPr bwMode="auto">
          <a:xfrm>
            <a:off x="2232025" y="304800"/>
            <a:ext cx="653097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1676400"/>
            <a:ext cx="69818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228600" y="3200400"/>
            <a:ext cx="4419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2200">
                <a:latin typeface="Times New Roman" pitchFamily="18" charset="0"/>
                <a:cs typeface="Times New Roman" pitchFamily="18" charset="0"/>
              </a:rPr>
              <a:t>Center and vertices lie on line </a:t>
            </a:r>
            <a:r>
              <a:rPr lang="en-US" altLang="en-US" sz="2200" i="1">
                <a:latin typeface="Times New Roman" pitchFamily="18" charset="0"/>
                <a:cs typeface="Times New Roman" pitchFamily="18" charset="0"/>
              </a:rPr>
              <a:t>y</a:t>
            </a:r>
            <a:r>
              <a:rPr lang="en-US" altLang="en-US" sz="2200">
                <a:latin typeface="Times New Roman" pitchFamily="18" charset="0"/>
                <a:cs typeface="Times New Roman" pitchFamily="18" charset="0"/>
              </a:rPr>
              <a:t> = </a:t>
            </a:r>
            <a:r>
              <a:rPr lang="en-US" altLang="en-US" sz="2200">
                <a:latin typeface="Times New Roman" pitchFamily="18" charset="0"/>
                <a:cs typeface="Times New Roman" pitchFamily="18" charset="0"/>
                <a:sym typeface="Symbol" pitchFamily="18" charset="2"/>
              </a:rPr>
              <a:t>– </a:t>
            </a:r>
            <a:r>
              <a:rPr lang="en-US" altLang="en-US" sz="2200">
                <a:latin typeface="Times New Roman" pitchFamily="18" charset="0"/>
                <a:cs typeface="Times New Roman" pitchFamily="18" charset="0"/>
              </a:rPr>
              <a:t>3 so major axis is parallel to </a:t>
            </a:r>
            <a:r>
              <a:rPr lang="en-US" altLang="en-US" sz="2200" i="1">
                <a:latin typeface="Times New Roman" pitchFamily="18" charset="0"/>
                <a:cs typeface="Times New Roman" pitchFamily="18" charset="0"/>
              </a:rPr>
              <a:t>x-</a:t>
            </a:r>
            <a:r>
              <a:rPr lang="en-US" altLang="en-US" sz="2200">
                <a:latin typeface="Times New Roman" pitchFamily="18" charset="0"/>
                <a:cs typeface="Times New Roman" pitchFamily="18" charset="0"/>
              </a:rPr>
              <a:t>axis.</a:t>
            </a:r>
          </a:p>
        </p:txBody>
      </p:sp>
      <p:pic>
        <p:nvPicPr>
          <p:cNvPr id="15372"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1800" y="3048000"/>
            <a:ext cx="19970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228600" y="4114800"/>
            <a:ext cx="4114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2200">
                <a:latin typeface="Times New Roman" pitchFamily="18" charset="0"/>
                <a:cs typeface="Times New Roman" pitchFamily="18" charset="0"/>
              </a:rPr>
              <a:t>The distance from the center to a focus is </a:t>
            </a:r>
            <a:r>
              <a:rPr lang="en-US" altLang="en-US" sz="2200" i="1">
                <a:latin typeface="Times New Roman" pitchFamily="18" charset="0"/>
                <a:cs typeface="Times New Roman" pitchFamily="18" charset="0"/>
              </a:rPr>
              <a:t>c</a:t>
            </a:r>
            <a:r>
              <a:rPr lang="en-US" altLang="en-US" sz="2200">
                <a:latin typeface="Times New Roman" pitchFamily="18" charset="0"/>
                <a:cs typeface="Times New Roman" pitchFamily="18" charset="0"/>
              </a:rPr>
              <a:t> = 1;The distance from the center to a vertex is </a:t>
            </a:r>
            <a:r>
              <a:rPr lang="en-US" altLang="en-US" sz="2200" i="1">
                <a:latin typeface="Times New Roman" pitchFamily="18" charset="0"/>
                <a:cs typeface="Times New Roman" pitchFamily="18" charset="0"/>
              </a:rPr>
              <a:t>a</a:t>
            </a:r>
            <a:r>
              <a:rPr lang="en-US" altLang="en-US" sz="2200">
                <a:latin typeface="Times New Roman" pitchFamily="18" charset="0"/>
                <a:cs typeface="Times New Roman" pitchFamily="18" charset="0"/>
              </a:rPr>
              <a:t> = 3</a:t>
            </a:r>
          </a:p>
        </p:txBody>
      </p:sp>
    </p:spTree>
    <p:extLst>
      <p:ext uri="{BB962C8B-B14F-4D97-AF65-F5344CB8AC3E}">
        <p14:creationId xmlns:p14="http://schemas.microsoft.com/office/powerpoint/2010/main" val="74243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71"/>
                                        </p:tgtEl>
                                        <p:attrNameLst>
                                          <p:attrName>style.visibility</p:attrName>
                                        </p:attrNameLst>
                                      </p:cBhvr>
                                      <p:to>
                                        <p:strVal val="visible"/>
                                      </p:to>
                                    </p:set>
                                    <p:anim calcmode="lin" valueType="num">
                                      <p:cBhvr additive="base">
                                        <p:cTn id="7" dur="500" fill="hold"/>
                                        <p:tgtEl>
                                          <p:spTgt spid="15371"/>
                                        </p:tgtEl>
                                        <p:attrNameLst>
                                          <p:attrName>ppt_x</p:attrName>
                                        </p:attrNameLst>
                                      </p:cBhvr>
                                      <p:tavLst>
                                        <p:tav tm="0">
                                          <p:val>
                                            <p:strVal val="#ppt_x"/>
                                          </p:val>
                                        </p:tav>
                                        <p:tav tm="100000">
                                          <p:val>
                                            <p:strVal val="#ppt_x"/>
                                          </p:val>
                                        </p:tav>
                                      </p:tavLst>
                                    </p:anim>
                                    <p:anim calcmode="lin" valueType="num">
                                      <p:cBhvr additive="base">
                                        <p:cTn id="8" dur="500" fill="hold"/>
                                        <p:tgtEl>
                                          <p:spTgt spid="1537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6392"/>
                                        </p:tgtEl>
                                        <p:attrNameLst>
                                          <p:attrName>style.visibility</p:attrName>
                                        </p:attrNameLst>
                                      </p:cBhvr>
                                      <p:to>
                                        <p:strVal val="visible"/>
                                      </p:to>
                                    </p:set>
                                    <p:anim calcmode="lin" valueType="num">
                                      <p:cBhvr additive="base">
                                        <p:cTn id="19" dur="500" fill="hold"/>
                                        <p:tgtEl>
                                          <p:spTgt spid="16392"/>
                                        </p:tgtEl>
                                        <p:attrNameLst>
                                          <p:attrName>ppt_x</p:attrName>
                                        </p:attrNameLst>
                                      </p:cBhvr>
                                      <p:tavLst>
                                        <p:tav tm="0">
                                          <p:val>
                                            <p:strVal val="#ppt_x"/>
                                          </p:val>
                                        </p:tav>
                                        <p:tav tm="100000">
                                          <p:val>
                                            <p:strVal val="#ppt_x"/>
                                          </p:val>
                                        </p:tav>
                                      </p:tavLst>
                                    </p:anim>
                                    <p:anim calcmode="lin" valueType="num">
                                      <p:cBhvr additive="base">
                                        <p:cTn id="20" dur="500" fill="hold"/>
                                        <p:tgtEl>
                                          <p:spTgt spid="1639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6393"/>
                                        </p:tgtEl>
                                        <p:attrNameLst>
                                          <p:attrName>style.visibility</p:attrName>
                                        </p:attrNameLst>
                                      </p:cBhvr>
                                      <p:to>
                                        <p:strVal val="visible"/>
                                      </p:to>
                                    </p:set>
                                    <p:anim calcmode="lin" valueType="num">
                                      <p:cBhvr additive="base">
                                        <p:cTn id="31" dur="500" fill="hold"/>
                                        <p:tgtEl>
                                          <p:spTgt spid="16393"/>
                                        </p:tgtEl>
                                        <p:attrNameLst>
                                          <p:attrName>ppt_x</p:attrName>
                                        </p:attrNameLst>
                                      </p:cBhvr>
                                      <p:tavLst>
                                        <p:tav tm="0">
                                          <p:val>
                                            <p:strVal val="#ppt_x"/>
                                          </p:val>
                                        </p:tav>
                                        <p:tav tm="100000">
                                          <p:val>
                                            <p:strVal val="#ppt_x"/>
                                          </p:val>
                                        </p:tav>
                                      </p:tavLst>
                                    </p:anim>
                                    <p:anim calcmode="lin" valueType="num">
                                      <p:cBhvr additive="base">
                                        <p:cTn id="32" dur="500" fill="hold"/>
                                        <p:tgtEl>
                                          <p:spTgt spid="16393"/>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5372"/>
                                        </p:tgtEl>
                                        <p:attrNameLst>
                                          <p:attrName>style.visibility</p:attrName>
                                        </p:attrNameLst>
                                      </p:cBhvr>
                                      <p:to>
                                        <p:strVal val="visible"/>
                                      </p:to>
                                    </p:set>
                                    <p:anim calcmode="lin" valueType="num">
                                      <p:cBhvr additive="base">
                                        <p:cTn id="37" dur="500" fill="hold"/>
                                        <p:tgtEl>
                                          <p:spTgt spid="15372"/>
                                        </p:tgtEl>
                                        <p:attrNameLst>
                                          <p:attrName>ppt_x</p:attrName>
                                        </p:attrNameLst>
                                      </p:cBhvr>
                                      <p:tavLst>
                                        <p:tav tm="0">
                                          <p:val>
                                            <p:strVal val="#ppt_x"/>
                                          </p:val>
                                        </p:tav>
                                        <p:tav tm="100000">
                                          <p:val>
                                            <p:strVal val="#ppt_x"/>
                                          </p:val>
                                        </p:tav>
                                      </p:tavLst>
                                    </p:anim>
                                    <p:anim calcmode="lin" valueType="num">
                                      <p:cBhvr additive="base">
                                        <p:cTn id="38" dur="500" fill="hold"/>
                                        <p:tgtEl>
                                          <p:spTgt spid="1537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5370"/>
                                        </p:tgtEl>
                                        <p:attrNameLst>
                                          <p:attrName>style.visibility</p:attrName>
                                        </p:attrNameLst>
                                      </p:cBhvr>
                                      <p:to>
                                        <p:strVal val="visible"/>
                                      </p:to>
                                    </p:set>
                                    <p:anim calcmode="lin" valueType="num">
                                      <p:cBhvr additive="base">
                                        <p:cTn id="43" dur="500" fill="hold"/>
                                        <p:tgtEl>
                                          <p:spTgt spid="15370"/>
                                        </p:tgtEl>
                                        <p:attrNameLst>
                                          <p:attrName>ppt_x</p:attrName>
                                        </p:attrNameLst>
                                      </p:cBhvr>
                                      <p:tavLst>
                                        <p:tav tm="0">
                                          <p:val>
                                            <p:strVal val="#ppt_x"/>
                                          </p:val>
                                        </p:tav>
                                        <p:tav tm="100000">
                                          <p:val>
                                            <p:strVal val="#ppt_x"/>
                                          </p:val>
                                        </p:tav>
                                      </p:tavLst>
                                    </p:anim>
                                    <p:anim calcmode="lin" valueType="num">
                                      <p:cBhvr additive="base">
                                        <p:cTn id="44" dur="500" fill="hold"/>
                                        <p:tgtEl>
                                          <p:spTgt spid="15370"/>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nodeType="clickEffect">
                                  <p:stCondLst>
                                    <p:cond delay="0"/>
                                  </p:stCondLst>
                                  <p:childTnLst>
                                    <p:set>
                                      <p:cBhvr>
                                        <p:cTn id="48" dur="1" fill="hold">
                                          <p:stCondLst>
                                            <p:cond delay="0"/>
                                          </p:stCondLst>
                                        </p:cTn>
                                        <p:tgtEl>
                                          <p:spTgt spid="15369"/>
                                        </p:tgtEl>
                                        <p:attrNameLst>
                                          <p:attrName>style.visibility</p:attrName>
                                        </p:attrNameLst>
                                      </p:cBhvr>
                                      <p:to>
                                        <p:strVal val="visible"/>
                                      </p:to>
                                    </p:set>
                                    <p:anim calcmode="lin" valueType="num">
                                      <p:cBhvr>
                                        <p:cTn id="49" dur="500" fill="hold"/>
                                        <p:tgtEl>
                                          <p:spTgt spid="15369"/>
                                        </p:tgtEl>
                                        <p:attrNameLst>
                                          <p:attrName>ppt_w</p:attrName>
                                        </p:attrNameLst>
                                      </p:cBhvr>
                                      <p:tavLst>
                                        <p:tav tm="0">
                                          <p:val>
                                            <p:fltVal val="0"/>
                                          </p:val>
                                        </p:tav>
                                        <p:tav tm="100000">
                                          <p:val>
                                            <p:strVal val="#ppt_w"/>
                                          </p:val>
                                        </p:tav>
                                      </p:tavLst>
                                    </p:anim>
                                    <p:anim calcmode="lin" valueType="num">
                                      <p:cBhvr>
                                        <p:cTn id="50" dur="500" fill="hold"/>
                                        <p:tgtEl>
                                          <p:spTgt spid="1536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dirty="0" smtClean="0"/>
          </a:p>
          <a:p>
            <a:endParaRPr lang="en-US" altLang="en-US" dirty="0" smtClean="0"/>
          </a:p>
          <a:p>
            <a:endParaRPr lang="en-US" altLang="en-US" dirty="0" smtClean="0"/>
          </a:p>
        </p:txBody>
      </p:sp>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895600"/>
            <a:ext cx="42672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133600"/>
            <a:ext cx="34290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762000"/>
            <a:ext cx="73914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8" descr="example.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 y="228600"/>
            <a:ext cx="21336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228600"/>
            <a:ext cx="56197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1295400"/>
            <a:ext cx="34290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1295400"/>
            <a:ext cx="39719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 y="1828800"/>
            <a:ext cx="6172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4800" y="2362200"/>
            <a:ext cx="34099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53000" y="3276600"/>
            <a:ext cx="33051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Object 14"/>
          <p:cNvGraphicFramePr>
            <a:graphicFrameLocks noChangeAspect="1"/>
          </p:cNvGraphicFramePr>
          <p:nvPr/>
        </p:nvGraphicFramePr>
        <p:xfrm>
          <a:off x="4953000" y="4114800"/>
          <a:ext cx="4032250" cy="1524000"/>
        </p:xfrm>
        <a:graphic>
          <a:graphicData uri="http://schemas.openxmlformats.org/presentationml/2006/ole">
            <mc:AlternateContent xmlns:mc="http://schemas.openxmlformats.org/markup-compatibility/2006">
              <mc:Choice xmlns:v="urn:schemas-microsoft-com:vml" Requires="v">
                <p:oleObj spid="_x0000_s1027" name="Equation" r:id="rId14" imgW="2184400" imgH="825500" progId="Equation.DSMT4">
                  <p:embed/>
                </p:oleObj>
              </mc:Choice>
              <mc:Fallback>
                <p:oleObj name="Equation" r:id="rId14" imgW="2184400" imgH="8255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53000" y="4114800"/>
                        <a:ext cx="4032250" cy="15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4638432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392"/>
                                        </p:tgtEl>
                                        <p:attrNameLst>
                                          <p:attrName>style.visibility</p:attrName>
                                        </p:attrNameLst>
                                      </p:cBhvr>
                                      <p:to>
                                        <p:strVal val="visible"/>
                                      </p:to>
                                    </p:set>
                                    <p:anim calcmode="lin" valueType="num">
                                      <p:cBhvr additive="base">
                                        <p:cTn id="7" dur="500" fill="hold"/>
                                        <p:tgtEl>
                                          <p:spTgt spid="16392"/>
                                        </p:tgtEl>
                                        <p:attrNameLst>
                                          <p:attrName>ppt_x</p:attrName>
                                        </p:attrNameLst>
                                      </p:cBhvr>
                                      <p:tavLst>
                                        <p:tav tm="0">
                                          <p:val>
                                            <p:strVal val="#ppt_x"/>
                                          </p:val>
                                        </p:tav>
                                        <p:tav tm="100000">
                                          <p:val>
                                            <p:strVal val="#ppt_x"/>
                                          </p:val>
                                        </p:tav>
                                      </p:tavLst>
                                    </p:anim>
                                    <p:anim calcmode="lin" valueType="num">
                                      <p:cBhvr additive="base">
                                        <p:cTn id="8" dur="500" fill="hold"/>
                                        <p:tgtEl>
                                          <p:spTgt spid="163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394"/>
                                        </p:tgtEl>
                                        <p:attrNameLst>
                                          <p:attrName>style.visibility</p:attrName>
                                        </p:attrNameLst>
                                      </p:cBhvr>
                                      <p:to>
                                        <p:strVal val="visible"/>
                                      </p:to>
                                    </p:set>
                                    <p:anim calcmode="lin" valueType="num">
                                      <p:cBhvr additive="base">
                                        <p:cTn id="13" dur="500" fill="hold"/>
                                        <p:tgtEl>
                                          <p:spTgt spid="16394"/>
                                        </p:tgtEl>
                                        <p:attrNameLst>
                                          <p:attrName>ppt_x</p:attrName>
                                        </p:attrNameLst>
                                      </p:cBhvr>
                                      <p:tavLst>
                                        <p:tav tm="0">
                                          <p:val>
                                            <p:strVal val="#ppt_x"/>
                                          </p:val>
                                        </p:tav>
                                        <p:tav tm="100000">
                                          <p:val>
                                            <p:strVal val="#ppt_x"/>
                                          </p:val>
                                        </p:tav>
                                      </p:tavLst>
                                    </p:anim>
                                    <p:anim calcmode="lin" valueType="num">
                                      <p:cBhvr additive="base">
                                        <p:cTn id="14" dur="500" fill="hold"/>
                                        <p:tgtEl>
                                          <p:spTgt spid="1639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6395"/>
                                        </p:tgtEl>
                                        <p:attrNameLst>
                                          <p:attrName>style.visibility</p:attrName>
                                        </p:attrNameLst>
                                      </p:cBhvr>
                                      <p:to>
                                        <p:strVal val="visible"/>
                                      </p:to>
                                    </p:set>
                                    <p:anim calcmode="lin" valueType="num">
                                      <p:cBhvr additive="base">
                                        <p:cTn id="19" dur="500" fill="hold"/>
                                        <p:tgtEl>
                                          <p:spTgt spid="16395"/>
                                        </p:tgtEl>
                                        <p:attrNameLst>
                                          <p:attrName>ppt_x</p:attrName>
                                        </p:attrNameLst>
                                      </p:cBhvr>
                                      <p:tavLst>
                                        <p:tav tm="0">
                                          <p:val>
                                            <p:strVal val="#ppt_x"/>
                                          </p:val>
                                        </p:tav>
                                        <p:tav tm="100000">
                                          <p:val>
                                            <p:strVal val="#ppt_x"/>
                                          </p:val>
                                        </p:tav>
                                      </p:tavLst>
                                    </p:anim>
                                    <p:anim calcmode="lin" valueType="num">
                                      <p:cBhvr additive="base">
                                        <p:cTn id="20" dur="500" fill="hold"/>
                                        <p:tgtEl>
                                          <p:spTgt spid="1639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6396"/>
                                        </p:tgtEl>
                                        <p:attrNameLst>
                                          <p:attrName>style.visibility</p:attrName>
                                        </p:attrNameLst>
                                      </p:cBhvr>
                                      <p:to>
                                        <p:strVal val="visible"/>
                                      </p:to>
                                    </p:set>
                                    <p:anim calcmode="lin" valueType="num">
                                      <p:cBhvr additive="base">
                                        <p:cTn id="25" dur="500" fill="hold"/>
                                        <p:tgtEl>
                                          <p:spTgt spid="16396"/>
                                        </p:tgtEl>
                                        <p:attrNameLst>
                                          <p:attrName>ppt_x</p:attrName>
                                        </p:attrNameLst>
                                      </p:cBhvr>
                                      <p:tavLst>
                                        <p:tav tm="0">
                                          <p:val>
                                            <p:strVal val="#ppt_x"/>
                                          </p:val>
                                        </p:tav>
                                        <p:tav tm="100000">
                                          <p:val>
                                            <p:strVal val="#ppt_x"/>
                                          </p:val>
                                        </p:tav>
                                      </p:tavLst>
                                    </p:anim>
                                    <p:anim calcmode="lin" valueType="num">
                                      <p:cBhvr additive="base">
                                        <p:cTn id="26" dur="500" fill="hold"/>
                                        <p:tgtEl>
                                          <p:spTgt spid="1639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7411"/>
                                        </p:tgtEl>
                                        <p:attrNameLst>
                                          <p:attrName>style.visibility</p:attrName>
                                        </p:attrNameLst>
                                      </p:cBhvr>
                                      <p:to>
                                        <p:strVal val="visible"/>
                                      </p:to>
                                    </p:set>
                                    <p:anim calcmode="lin" valueType="num">
                                      <p:cBhvr additive="base">
                                        <p:cTn id="31" dur="500" fill="hold"/>
                                        <p:tgtEl>
                                          <p:spTgt spid="17411"/>
                                        </p:tgtEl>
                                        <p:attrNameLst>
                                          <p:attrName>ppt_x</p:attrName>
                                        </p:attrNameLst>
                                      </p:cBhvr>
                                      <p:tavLst>
                                        <p:tav tm="0">
                                          <p:val>
                                            <p:strVal val="#ppt_x"/>
                                          </p:val>
                                        </p:tav>
                                        <p:tav tm="100000">
                                          <p:val>
                                            <p:strVal val="#ppt_x"/>
                                          </p:val>
                                        </p:tav>
                                      </p:tavLst>
                                    </p:anim>
                                    <p:anim calcmode="lin" valueType="num">
                                      <p:cBhvr additive="base">
                                        <p:cTn id="32"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6397"/>
                                        </p:tgtEl>
                                        <p:attrNameLst>
                                          <p:attrName>style.visibility</p:attrName>
                                        </p:attrNameLst>
                                      </p:cBhvr>
                                      <p:to>
                                        <p:strVal val="visible"/>
                                      </p:to>
                                    </p:set>
                                    <p:anim calcmode="lin" valueType="num">
                                      <p:cBhvr additive="base">
                                        <p:cTn id="37" dur="500" fill="hold"/>
                                        <p:tgtEl>
                                          <p:spTgt spid="16397"/>
                                        </p:tgtEl>
                                        <p:attrNameLst>
                                          <p:attrName>ppt_x</p:attrName>
                                        </p:attrNameLst>
                                      </p:cBhvr>
                                      <p:tavLst>
                                        <p:tav tm="0">
                                          <p:val>
                                            <p:strVal val="#ppt_x"/>
                                          </p:val>
                                        </p:tav>
                                        <p:tav tm="100000">
                                          <p:val>
                                            <p:strVal val="#ppt_x"/>
                                          </p:val>
                                        </p:tav>
                                      </p:tavLst>
                                    </p:anim>
                                    <p:anim calcmode="lin" valueType="num">
                                      <p:cBhvr additive="base">
                                        <p:cTn id="38" dur="500" fill="hold"/>
                                        <p:tgtEl>
                                          <p:spTgt spid="16397"/>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nodeType="clickEffect">
                                  <p:stCondLst>
                                    <p:cond delay="0"/>
                                  </p:stCondLst>
                                  <p:childTnLst>
                                    <p:set>
                                      <p:cBhvr>
                                        <p:cTn id="48" dur="1" fill="hold">
                                          <p:stCondLst>
                                            <p:cond delay="0"/>
                                          </p:stCondLst>
                                        </p:cTn>
                                        <p:tgtEl>
                                          <p:spTgt spid="17410"/>
                                        </p:tgtEl>
                                        <p:attrNameLst>
                                          <p:attrName>style.visibility</p:attrName>
                                        </p:attrNameLst>
                                      </p:cBhvr>
                                      <p:to>
                                        <p:strVal val="visible"/>
                                      </p:to>
                                    </p:set>
                                    <p:anim calcmode="lin" valueType="num">
                                      <p:cBhvr>
                                        <p:cTn id="49" dur="500" fill="hold"/>
                                        <p:tgtEl>
                                          <p:spTgt spid="17410"/>
                                        </p:tgtEl>
                                        <p:attrNameLst>
                                          <p:attrName>ppt_w</p:attrName>
                                        </p:attrNameLst>
                                      </p:cBhvr>
                                      <p:tavLst>
                                        <p:tav tm="0">
                                          <p:val>
                                            <p:fltVal val="0"/>
                                          </p:val>
                                        </p:tav>
                                        <p:tav tm="100000">
                                          <p:val>
                                            <p:strVal val="#ppt_w"/>
                                          </p:val>
                                        </p:tav>
                                      </p:tavLst>
                                    </p:anim>
                                    <p:anim calcmode="lin" valueType="num">
                                      <p:cBhvr>
                                        <p:cTn id="50" dur="500" fill="hold"/>
                                        <p:tgtEl>
                                          <p:spTgt spid="174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dirty="0" smtClean="0"/>
          </a:p>
          <a:p>
            <a:endParaRPr lang="en-US" altLang="en-US" dirty="0" smtClean="0"/>
          </a:p>
          <a:p>
            <a:endParaRPr lang="en-US" altLang="en-US" dirty="0" smtClean="0"/>
          </a:p>
        </p:txBody>
      </p:sp>
      <p:pic>
        <p:nvPicPr>
          <p:cNvPr id="174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5" y="3152775"/>
            <a:ext cx="76771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25962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dirty="0" smtClean="0"/>
          </a:p>
          <a:p>
            <a:endParaRPr lang="en-US" altLang="en-US" dirty="0" smtClean="0"/>
          </a:p>
          <a:p>
            <a:endParaRPr lang="en-US" altLang="en-US" dirty="0" smtClean="0"/>
          </a:p>
        </p:txBody>
      </p:sp>
      <p:pic>
        <p:nvPicPr>
          <p:cNvPr id="184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92250"/>
            <a:ext cx="792480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07671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dirty="0" smtClean="0"/>
          </a:p>
          <a:p>
            <a:endParaRPr lang="en-US" altLang="en-US" dirty="0" smtClean="0"/>
          </a:p>
          <a:p>
            <a:endParaRPr lang="en-US" altLang="en-US" dirty="0" smtClean="0"/>
          </a:p>
        </p:txBody>
      </p:sp>
      <p:sp>
        <p:nvSpPr>
          <p:cNvPr id="19459" name="Text Box 5"/>
          <p:cNvSpPr txBox="1">
            <a:spLocks noChangeArrowheads="1"/>
          </p:cNvSpPr>
          <p:nvPr/>
        </p:nvSpPr>
        <p:spPr bwMode="auto">
          <a:xfrm>
            <a:off x="3352800" y="685800"/>
            <a:ext cx="5562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US" altLang="en-US" sz="2400">
                <a:latin typeface="Times New Roman" pitchFamily="18" charset="0"/>
              </a:rPr>
              <a:t>The whispering gallery in the Museum of Science and Industry in Chicago is 47.3 feet long.  The distance from the center of the room to the foci is 20.3 feet.  Find an equation that describes the shape of the room.  How high is the room at its center?</a:t>
            </a:r>
          </a:p>
        </p:txBody>
      </p:sp>
      <p:pic>
        <p:nvPicPr>
          <p:cNvPr id="204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36220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181600"/>
            <a:ext cx="3276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4916488"/>
            <a:ext cx="4724400" cy="194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8" descr="example.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 y="228600"/>
            <a:ext cx="21336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228600"/>
            <a:ext cx="35401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838200"/>
            <a:ext cx="2667000"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7600" y="2971800"/>
            <a:ext cx="44767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3838575"/>
            <a:ext cx="1638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1800" y="3914775"/>
            <a:ext cx="39624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4800" y="4343400"/>
            <a:ext cx="82486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49775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20486"/>
                                        </p:tgtEl>
                                        <p:attrNameLst>
                                          <p:attrName>style.visibility</p:attrName>
                                        </p:attrNameLst>
                                      </p:cBhvr>
                                      <p:to>
                                        <p:strVal val="visible"/>
                                      </p:to>
                                    </p:set>
                                    <p:anim calcmode="lin" valueType="num">
                                      <p:cBhvr>
                                        <p:cTn id="7" dur="1000" fill="hold"/>
                                        <p:tgtEl>
                                          <p:spTgt spid="20486"/>
                                        </p:tgtEl>
                                        <p:attrNameLst>
                                          <p:attrName>ppt_w</p:attrName>
                                        </p:attrNameLst>
                                      </p:cBhvr>
                                      <p:tavLst>
                                        <p:tav tm="0">
                                          <p:val>
                                            <p:fltVal val="0"/>
                                          </p:val>
                                        </p:tav>
                                        <p:tav tm="100000">
                                          <p:val>
                                            <p:strVal val="#ppt_w"/>
                                          </p:val>
                                        </p:tav>
                                      </p:tavLst>
                                    </p:anim>
                                    <p:anim calcmode="lin" valueType="num">
                                      <p:cBhvr>
                                        <p:cTn id="8" dur="1000" fill="hold"/>
                                        <p:tgtEl>
                                          <p:spTgt spid="20486"/>
                                        </p:tgtEl>
                                        <p:attrNameLst>
                                          <p:attrName>ppt_h</p:attrName>
                                        </p:attrNameLst>
                                      </p:cBhvr>
                                      <p:tavLst>
                                        <p:tav tm="0">
                                          <p:val>
                                            <p:fltVal val="0"/>
                                          </p:val>
                                        </p:tav>
                                        <p:tav tm="100000">
                                          <p:val>
                                            <p:strVal val="#ppt_h"/>
                                          </p:val>
                                        </p:tav>
                                      </p:tavLst>
                                    </p:anim>
                                    <p:anim calcmode="lin" valueType="num">
                                      <p:cBhvr>
                                        <p:cTn id="9" dur="1000" fill="hold"/>
                                        <p:tgtEl>
                                          <p:spTgt spid="2048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48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19466"/>
                                        </p:tgtEl>
                                        <p:attrNameLst>
                                          <p:attrName>style.visibility</p:attrName>
                                        </p:attrNameLst>
                                      </p:cBhvr>
                                      <p:to>
                                        <p:strVal val="visible"/>
                                      </p:to>
                                    </p:set>
                                    <p:anim calcmode="lin" valueType="num">
                                      <p:cBhvr additive="base">
                                        <p:cTn id="15" dur="500" fill="hold"/>
                                        <p:tgtEl>
                                          <p:spTgt spid="19466"/>
                                        </p:tgtEl>
                                        <p:attrNameLst>
                                          <p:attrName>ppt_x</p:attrName>
                                        </p:attrNameLst>
                                      </p:cBhvr>
                                      <p:tavLst>
                                        <p:tav tm="0">
                                          <p:val>
                                            <p:strVal val="#ppt_x"/>
                                          </p:val>
                                        </p:tav>
                                        <p:tav tm="100000">
                                          <p:val>
                                            <p:strVal val="#ppt_x"/>
                                          </p:val>
                                        </p:tav>
                                      </p:tavLst>
                                    </p:anim>
                                    <p:anim calcmode="lin" valueType="num">
                                      <p:cBhvr additive="base">
                                        <p:cTn id="16" dur="500" fill="hold"/>
                                        <p:tgtEl>
                                          <p:spTgt spid="19466"/>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9467"/>
                                        </p:tgtEl>
                                        <p:attrNameLst>
                                          <p:attrName>style.visibility</p:attrName>
                                        </p:attrNameLst>
                                      </p:cBhvr>
                                      <p:to>
                                        <p:strVal val="visible"/>
                                      </p:to>
                                    </p:set>
                                    <p:anim calcmode="lin" valueType="num">
                                      <p:cBhvr additive="base">
                                        <p:cTn id="21" dur="500" fill="hold"/>
                                        <p:tgtEl>
                                          <p:spTgt spid="19467"/>
                                        </p:tgtEl>
                                        <p:attrNameLst>
                                          <p:attrName>ppt_x</p:attrName>
                                        </p:attrNameLst>
                                      </p:cBhvr>
                                      <p:tavLst>
                                        <p:tav tm="0">
                                          <p:val>
                                            <p:strVal val="#ppt_x"/>
                                          </p:val>
                                        </p:tav>
                                        <p:tav tm="100000">
                                          <p:val>
                                            <p:strVal val="#ppt_x"/>
                                          </p:val>
                                        </p:tav>
                                      </p:tavLst>
                                    </p:anim>
                                    <p:anim calcmode="lin" valueType="num">
                                      <p:cBhvr additive="base">
                                        <p:cTn id="22" dur="500" fill="hold"/>
                                        <p:tgtEl>
                                          <p:spTgt spid="19467"/>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9468"/>
                                        </p:tgtEl>
                                        <p:attrNameLst>
                                          <p:attrName>style.visibility</p:attrName>
                                        </p:attrNameLst>
                                      </p:cBhvr>
                                      <p:to>
                                        <p:strVal val="visible"/>
                                      </p:to>
                                    </p:set>
                                    <p:anim calcmode="lin" valueType="num">
                                      <p:cBhvr additive="base">
                                        <p:cTn id="27" dur="500" fill="hold"/>
                                        <p:tgtEl>
                                          <p:spTgt spid="19468"/>
                                        </p:tgtEl>
                                        <p:attrNameLst>
                                          <p:attrName>ppt_x</p:attrName>
                                        </p:attrNameLst>
                                      </p:cBhvr>
                                      <p:tavLst>
                                        <p:tav tm="0">
                                          <p:val>
                                            <p:strVal val="#ppt_x"/>
                                          </p:val>
                                        </p:tav>
                                        <p:tav tm="100000">
                                          <p:val>
                                            <p:strVal val="#ppt_x"/>
                                          </p:val>
                                        </p:tav>
                                      </p:tavLst>
                                    </p:anim>
                                    <p:anim calcmode="lin" valueType="num">
                                      <p:cBhvr additive="base">
                                        <p:cTn id="28" dur="500" fill="hold"/>
                                        <p:tgtEl>
                                          <p:spTgt spid="19468"/>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4" fill="hold" nodeType="clickEffect">
                                  <p:stCondLst>
                                    <p:cond delay="0"/>
                                  </p:stCondLst>
                                  <p:childTnLst>
                                    <p:set>
                                      <p:cBhvr>
                                        <p:cTn id="32" dur="1" fill="hold">
                                          <p:stCondLst>
                                            <p:cond delay="0"/>
                                          </p:stCondLst>
                                        </p:cTn>
                                        <p:tgtEl>
                                          <p:spTgt spid="20487"/>
                                        </p:tgtEl>
                                        <p:attrNameLst>
                                          <p:attrName>style.visibility</p:attrName>
                                        </p:attrNameLst>
                                      </p:cBhvr>
                                      <p:to>
                                        <p:strVal val="visible"/>
                                      </p:to>
                                    </p:set>
                                    <p:animEffect transition="in" filter="slide(fromBottom)">
                                      <p:cBhvr>
                                        <p:cTn id="33" dur="500"/>
                                        <p:tgtEl>
                                          <p:spTgt spid="2048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3" presetClass="entr" presetSubtype="16" fill="hold" nodeType="clickEffect">
                                  <p:stCondLst>
                                    <p:cond delay="0"/>
                                  </p:stCondLst>
                                  <p:childTnLst>
                                    <p:set>
                                      <p:cBhvr>
                                        <p:cTn id="37" dur="1" fill="hold">
                                          <p:stCondLst>
                                            <p:cond delay="0"/>
                                          </p:stCondLst>
                                        </p:cTn>
                                        <p:tgtEl>
                                          <p:spTgt spid="20488"/>
                                        </p:tgtEl>
                                        <p:attrNameLst>
                                          <p:attrName>style.visibility</p:attrName>
                                        </p:attrNameLst>
                                      </p:cBhvr>
                                      <p:to>
                                        <p:strVal val="visible"/>
                                      </p:to>
                                    </p:set>
                                    <p:anim calcmode="lin" valueType="num">
                                      <p:cBhvr>
                                        <p:cTn id="38" dur="500" fill="hold"/>
                                        <p:tgtEl>
                                          <p:spTgt spid="20488"/>
                                        </p:tgtEl>
                                        <p:attrNameLst>
                                          <p:attrName>ppt_w</p:attrName>
                                        </p:attrNameLst>
                                      </p:cBhvr>
                                      <p:tavLst>
                                        <p:tav tm="0">
                                          <p:val>
                                            <p:fltVal val="0"/>
                                          </p:val>
                                        </p:tav>
                                        <p:tav tm="100000">
                                          <p:val>
                                            <p:strVal val="#ppt_w"/>
                                          </p:val>
                                        </p:tav>
                                      </p:tavLst>
                                    </p:anim>
                                    <p:anim calcmode="lin" valueType="num">
                                      <p:cBhvr>
                                        <p:cTn id="39" dur="500" fill="hold"/>
                                        <p:tgtEl>
                                          <p:spTgt spid="20488"/>
                                        </p:tgtEl>
                                        <p:attrNameLst>
                                          <p:attrName>ppt_h</p:attrName>
                                        </p:attrNameLst>
                                      </p:cBhvr>
                                      <p:tavLst>
                                        <p:tav tm="0">
                                          <p:val>
                                            <p:fltVal val="0"/>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9469"/>
                                        </p:tgtEl>
                                        <p:attrNameLst>
                                          <p:attrName>style.visibility</p:attrName>
                                        </p:attrNameLst>
                                      </p:cBhvr>
                                      <p:to>
                                        <p:strVal val="visible"/>
                                      </p:to>
                                    </p:set>
                                    <p:anim calcmode="lin" valueType="num">
                                      <p:cBhvr additive="base">
                                        <p:cTn id="44" dur="500" fill="hold"/>
                                        <p:tgtEl>
                                          <p:spTgt spid="19469"/>
                                        </p:tgtEl>
                                        <p:attrNameLst>
                                          <p:attrName>ppt_x</p:attrName>
                                        </p:attrNameLst>
                                      </p:cBhvr>
                                      <p:tavLst>
                                        <p:tav tm="0">
                                          <p:val>
                                            <p:strVal val="#ppt_x"/>
                                          </p:val>
                                        </p:tav>
                                        <p:tav tm="100000">
                                          <p:val>
                                            <p:strVal val="#ppt_x"/>
                                          </p:val>
                                        </p:tav>
                                      </p:tavLst>
                                    </p:anim>
                                    <p:anim calcmode="lin" valueType="num">
                                      <p:cBhvr additive="base">
                                        <p:cTn id="45" dur="500" fill="hold"/>
                                        <p:tgtEl>
                                          <p:spTgt spid="194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dirty="0" smtClean="0"/>
          </a:p>
          <a:p>
            <a:endParaRPr lang="en-US" altLang="en-US" dirty="0" smtClean="0"/>
          </a:p>
          <a:p>
            <a:endParaRPr lang="en-US" altLang="en-US" dirty="0" smtClean="0"/>
          </a:p>
        </p:txBody>
      </p:sp>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8" y="990600"/>
            <a:ext cx="8696325" cy="60960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307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793875"/>
            <a:ext cx="594360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9058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dirty="0" smtClean="0"/>
          </a:p>
          <a:p>
            <a:endParaRPr lang="en-US" altLang="en-US" dirty="0" smtClean="0"/>
          </a:p>
          <a:p>
            <a:endParaRPr lang="en-US" altLang="en-US" dirty="0" smtClean="0"/>
          </a:p>
        </p:txBody>
      </p:sp>
      <p:pic>
        <p:nvPicPr>
          <p:cNvPr id="409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124200"/>
            <a:ext cx="74390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4809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dirty="0" smtClean="0"/>
          </a:p>
          <a:p>
            <a:endParaRPr lang="en-US" altLang="en-US" dirty="0" smtClean="0"/>
          </a:p>
          <a:p>
            <a:endParaRPr lang="en-US" altLang="en-US" dirty="0" smtClean="0"/>
          </a:p>
        </p:txBody>
      </p:sp>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81000"/>
            <a:ext cx="65532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600200"/>
            <a:ext cx="5791200"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8950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dirty="0" smtClean="0"/>
          </a:p>
          <a:p>
            <a:endParaRPr lang="en-US" altLang="en-US" dirty="0" smtClean="0"/>
          </a:p>
          <a:p>
            <a:endParaRPr lang="en-US" altLang="en-US" dirty="0" smtClean="0"/>
          </a:p>
        </p:txBody>
      </p:sp>
      <p:pic>
        <p:nvPicPr>
          <p:cNvPr id="6147" name="Picture 3" descr="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657600"/>
            <a:ext cx="455295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Line 4"/>
          <p:cNvSpPr>
            <a:spLocks noChangeShapeType="1"/>
          </p:cNvSpPr>
          <p:nvPr/>
        </p:nvSpPr>
        <p:spPr bwMode="auto">
          <a:xfrm flipH="1">
            <a:off x="5965825" y="4848225"/>
            <a:ext cx="463550" cy="696913"/>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pic>
        <p:nvPicPr>
          <p:cNvPr id="614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33400"/>
            <a:ext cx="8907463" cy="3048000"/>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343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dirty="0" smtClean="0"/>
          </a:p>
          <a:p>
            <a:endParaRPr lang="en-US" altLang="en-US" dirty="0" smtClean="0"/>
          </a:p>
          <a:p>
            <a:endParaRPr lang="en-US" altLang="en-US" dirty="0" smtClean="0"/>
          </a:p>
        </p:txBody>
      </p:sp>
      <p:pic>
        <p:nvPicPr>
          <p:cNvPr id="717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590800"/>
            <a:ext cx="472440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038600"/>
            <a:ext cx="2057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7"/>
          <p:cNvSpPr txBox="1">
            <a:spLocks noChangeArrowheads="1"/>
          </p:cNvSpPr>
          <p:nvPr/>
        </p:nvSpPr>
        <p:spPr bwMode="auto">
          <a:xfrm>
            <a:off x="228600" y="838200"/>
            <a:ext cx="7848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US" altLang="en-US" sz="2400">
                <a:latin typeface="Times New Roman" pitchFamily="18" charset="0"/>
              </a:rPr>
              <a:t>Find an equation of the ellipse with center at the origin, one focus at (3, 0) and a vertex at (</a:t>
            </a:r>
            <a:r>
              <a:rPr lang="en-US" altLang="en-US" sz="2400">
                <a:latin typeface="Times New Roman" pitchFamily="18" charset="0"/>
                <a:sym typeface="Symbol" pitchFamily="18" charset="2"/>
              </a:rPr>
              <a:t>–</a:t>
            </a:r>
            <a:r>
              <a:rPr lang="en-US" altLang="en-US" sz="2400">
                <a:latin typeface="Times New Roman" pitchFamily="18" charset="0"/>
              </a:rPr>
              <a:t> 4, 0).  Graph the equation.</a:t>
            </a:r>
          </a:p>
        </p:txBody>
      </p:sp>
      <p:pic>
        <p:nvPicPr>
          <p:cNvPr id="717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6096000"/>
            <a:ext cx="1524000" cy="4572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717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6019800"/>
            <a:ext cx="1447800" cy="6350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7176" name="Picture 8" descr="example.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 y="228600"/>
            <a:ext cx="21336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304800"/>
            <a:ext cx="51244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304800" y="1752600"/>
            <a:ext cx="7848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2400">
                <a:latin typeface="Times New Roman" pitchFamily="18" charset="0"/>
                <a:cs typeface="Times New Roman" pitchFamily="18" charset="0"/>
              </a:rPr>
              <a:t>From the center to one vertex is </a:t>
            </a:r>
            <a:r>
              <a:rPr lang="en-US" altLang="en-US" sz="2400" i="1">
                <a:latin typeface="Times New Roman" pitchFamily="18" charset="0"/>
                <a:cs typeface="Times New Roman" pitchFamily="18" charset="0"/>
              </a:rPr>
              <a:t>a</a:t>
            </a:r>
            <a:r>
              <a:rPr lang="en-US" altLang="en-US" sz="2400">
                <a:latin typeface="Times New Roman" pitchFamily="18" charset="0"/>
                <a:cs typeface="Times New Roman" pitchFamily="18" charset="0"/>
              </a:rPr>
              <a:t> = 4.  From the center to one focus is </a:t>
            </a:r>
            <a:r>
              <a:rPr lang="en-US" altLang="en-US" sz="2400" i="1">
                <a:latin typeface="Times New Roman" pitchFamily="18" charset="0"/>
                <a:cs typeface="Times New Roman" pitchFamily="18" charset="0"/>
              </a:rPr>
              <a:t>c</a:t>
            </a:r>
            <a:r>
              <a:rPr lang="en-US" altLang="en-US" sz="2400">
                <a:latin typeface="Times New Roman" pitchFamily="18" charset="0"/>
                <a:cs typeface="Times New Roman" pitchFamily="18" charset="0"/>
              </a:rPr>
              <a:t> = 3.</a:t>
            </a:r>
          </a:p>
        </p:txBody>
      </p:sp>
      <p:pic>
        <p:nvPicPr>
          <p:cNvPr id="7179"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2362200"/>
            <a:ext cx="34956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44182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7177"/>
                                        </p:tgtEl>
                                        <p:attrNameLst>
                                          <p:attrName>style.visibility</p:attrName>
                                        </p:attrNameLst>
                                      </p:cBhvr>
                                      <p:to>
                                        <p:strVal val="visible"/>
                                      </p:to>
                                    </p:set>
                                    <p:anim calcmode="lin" valueType="num">
                                      <p:cBhvr>
                                        <p:cTn id="7" dur="500" fill="hold"/>
                                        <p:tgtEl>
                                          <p:spTgt spid="7177"/>
                                        </p:tgtEl>
                                        <p:attrNameLst>
                                          <p:attrName>ppt_w</p:attrName>
                                        </p:attrNameLst>
                                      </p:cBhvr>
                                      <p:tavLst>
                                        <p:tav tm="0">
                                          <p:val>
                                            <p:fltVal val="0"/>
                                          </p:val>
                                        </p:tav>
                                        <p:tav tm="100000">
                                          <p:val>
                                            <p:strVal val="#ppt_w"/>
                                          </p:val>
                                        </p:tav>
                                      </p:tavLst>
                                    </p:anim>
                                    <p:anim calcmode="lin" valueType="num">
                                      <p:cBhvr>
                                        <p:cTn id="8" dur="500" fill="hold"/>
                                        <p:tgtEl>
                                          <p:spTgt spid="717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179"/>
                                        </p:tgtEl>
                                        <p:attrNameLst>
                                          <p:attrName>style.visibility</p:attrName>
                                        </p:attrNameLst>
                                      </p:cBhvr>
                                      <p:to>
                                        <p:strVal val="visible"/>
                                      </p:to>
                                    </p:set>
                                    <p:anim calcmode="lin" valueType="num">
                                      <p:cBhvr additive="base">
                                        <p:cTn id="19" dur="500" fill="hold"/>
                                        <p:tgtEl>
                                          <p:spTgt spid="7179"/>
                                        </p:tgtEl>
                                        <p:attrNameLst>
                                          <p:attrName>ppt_x</p:attrName>
                                        </p:attrNameLst>
                                      </p:cBhvr>
                                      <p:tavLst>
                                        <p:tav tm="0">
                                          <p:val>
                                            <p:strVal val="#ppt_x"/>
                                          </p:val>
                                        </p:tav>
                                        <p:tav tm="100000">
                                          <p:val>
                                            <p:strVal val="#ppt_x"/>
                                          </p:val>
                                        </p:tav>
                                      </p:tavLst>
                                    </p:anim>
                                    <p:anim calcmode="lin" valueType="num">
                                      <p:cBhvr additive="base">
                                        <p:cTn id="20" dur="5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178"/>
                                        </p:tgtEl>
                                        <p:attrNameLst>
                                          <p:attrName>style.visibility</p:attrName>
                                        </p:attrNameLst>
                                      </p:cBhvr>
                                      <p:to>
                                        <p:strVal val="visible"/>
                                      </p:to>
                                    </p:set>
                                    <p:anim calcmode="lin" valueType="num">
                                      <p:cBhvr additive="base">
                                        <p:cTn id="25" dur="500" fill="hold"/>
                                        <p:tgtEl>
                                          <p:spTgt spid="7178"/>
                                        </p:tgtEl>
                                        <p:attrNameLst>
                                          <p:attrName>ppt_x</p:attrName>
                                        </p:attrNameLst>
                                      </p:cBhvr>
                                      <p:tavLst>
                                        <p:tav tm="0">
                                          <p:val>
                                            <p:strVal val="#ppt_x"/>
                                          </p:val>
                                        </p:tav>
                                        <p:tav tm="100000">
                                          <p:val>
                                            <p:strVal val="#ppt_x"/>
                                          </p:val>
                                        </p:tav>
                                      </p:tavLst>
                                    </p:anim>
                                    <p:anim calcmode="lin" valueType="num">
                                      <p:cBhvr additive="base">
                                        <p:cTn id="26" dur="500" fill="hold"/>
                                        <p:tgtEl>
                                          <p:spTgt spid="71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dirty="0" smtClean="0"/>
          </a:p>
          <a:p>
            <a:endParaRPr lang="en-US" altLang="en-US" dirty="0" smtClean="0"/>
          </a:p>
          <a:p>
            <a:endParaRPr lang="en-US" altLang="en-US" dirty="0" smtClean="0"/>
          </a:p>
        </p:txBody>
      </p:sp>
      <p:pic>
        <p:nvPicPr>
          <p:cNvPr id="92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2913" y="6164263"/>
            <a:ext cx="1905000" cy="557212"/>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3"/>
          <p:cNvPicPr>
            <a:picLocks noChangeAspect="1" noChangeArrowheads="1"/>
          </p:cNvPicPr>
          <p:nvPr/>
        </p:nvPicPr>
        <p:blipFill>
          <a:blip r:embed="rId4">
            <a:extLst>
              <a:ext uri="{28A0092B-C50C-407E-A947-70E740481C1C}">
                <a14:useLocalDpi xmlns:a14="http://schemas.microsoft.com/office/drawing/2010/main" val="0"/>
              </a:ext>
            </a:extLst>
          </a:blip>
          <a:srcRect r="43478"/>
          <a:stretch>
            <a:fillRect/>
          </a:stretch>
        </p:blipFill>
        <p:spPr bwMode="auto">
          <a:xfrm>
            <a:off x="2057400" y="3165475"/>
            <a:ext cx="472440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762000"/>
            <a:ext cx="47244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8" descr="example.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 y="228600"/>
            <a:ext cx="21336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304800"/>
            <a:ext cx="55435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6019800"/>
            <a:ext cx="1447800" cy="6350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1447800"/>
            <a:ext cx="85566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TextBox 2"/>
          <p:cNvSpPr txBox="1">
            <a:spLocks noChangeArrowheads="1"/>
          </p:cNvSpPr>
          <p:nvPr/>
        </p:nvSpPr>
        <p:spPr bwMode="auto">
          <a:xfrm>
            <a:off x="4006850" y="6403975"/>
            <a:ext cx="10001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500" i="1"/>
              <a:t>Figure 22</a:t>
            </a:r>
          </a:p>
        </p:txBody>
      </p:sp>
    </p:spTree>
    <p:extLst>
      <p:ext uri="{BB962C8B-B14F-4D97-AF65-F5344CB8AC3E}">
        <p14:creationId xmlns:p14="http://schemas.microsoft.com/office/powerpoint/2010/main" val="247676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dirty="0" smtClean="0"/>
          </a:p>
          <a:p>
            <a:endParaRPr lang="en-US" altLang="en-US" dirty="0" smtClean="0"/>
          </a:p>
          <a:p>
            <a:endParaRPr lang="en-US" altLang="en-US" dirty="0" smtClean="0"/>
          </a:p>
        </p:txBody>
      </p:sp>
      <p:pic>
        <p:nvPicPr>
          <p:cNvPr id="102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28600"/>
            <a:ext cx="73342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3" descr="grap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886200"/>
            <a:ext cx="337185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75984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en-US" altLang="en-US" dirty="0" smtClean="0"/>
          </a:p>
          <a:p>
            <a:endParaRPr lang="en-US" altLang="en-US" dirty="0" smtClean="0"/>
          </a:p>
          <a:p>
            <a:endParaRPr lang="en-US" altLang="en-US" dirty="0" smtClean="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895600"/>
            <a:ext cx="449580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533400"/>
            <a:ext cx="2252663"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85800"/>
            <a:ext cx="52578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8" descr="example.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 y="228600"/>
            <a:ext cx="21336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228600"/>
            <a:ext cx="55435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9"/>
          <p:cNvGrpSpPr>
            <a:grpSpLocks/>
          </p:cNvGrpSpPr>
          <p:nvPr/>
        </p:nvGrpSpPr>
        <p:grpSpPr bwMode="auto">
          <a:xfrm>
            <a:off x="228600" y="1524000"/>
            <a:ext cx="8610600" cy="1600200"/>
            <a:chOff x="152400" y="1752600"/>
            <a:chExt cx="8610600" cy="1600200"/>
          </a:xfrm>
        </p:grpSpPr>
        <p:pic>
          <p:nvPicPr>
            <p:cNvPr id="1127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752600"/>
              <a:ext cx="8534400" cy="153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8229600" y="2895600"/>
              <a:ext cx="5334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11273" name="TextBox 10"/>
          <p:cNvSpPr txBox="1">
            <a:spLocks noChangeArrowheads="1"/>
          </p:cNvSpPr>
          <p:nvPr/>
        </p:nvSpPr>
        <p:spPr bwMode="auto">
          <a:xfrm>
            <a:off x="5021263" y="3511550"/>
            <a:ext cx="99853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500" i="1"/>
              <a:t>Figure 24</a:t>
            </a:r>
          </a:p>
        </p:txBody>
      </p:sp>
    </p:spTree>
    <p:extLst>
      <p:ext uri="{BB962C8B-B14F-4D97-AF65-F5344CB8AC3E}">
        <p14:creationId xmlns:p14="http://schemas.microsoft.com/office/powerpoint/2010/main" val="413308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p:cTn id="7" dur="1000" fill="hold"/>
                                        <p:tgtEl>
                                          <p:spTgt spid="12291"/>
                                        </p:tgtEl>
                                        <p:attrNameLst>
                                          <p:attrName>ppt_w</p:attrName>
                                        </p:attrNameLst>
                                      </p:cBhvr>
                                      <p:tavLst>
                                        <p:tav tm="0">
                                          <p:val>
                                            <p:fltVal val="0"/>
                                          </p:val>
                                        </p:tav>
                                        <p:tav tm="100000">
                                          <p:val>
                                            <p:strVal val="#ppt_w"/>
                                          </p:val>
                                        </p:tav>
                                      </p:tavLst>
                                    </p:anim>
                                    <p:anim calcmode="lin" valueType="num">
                                      <p:cBhvr>
                                        <p:cTn id="8" dur="1000" fill="hold"/>
                                        <p:tgtEl>
                                          <p:spTgt spid="12291"/>
                                        </p:tgtEl>
                                        <p:attrNameLst>
                                          <p:attrName>ppt_h</p:attrName>
                                        </p:attrNameLst>
                                      </p:cBhvr>
                                      <p:tavLst>
                                        <p:tav tm="0">
                                          <p:val>
                                            <p:fltVal val="0"/>
                                          </p:val>
                                        </p:tav>
                                        <p:tav tm="100000">
                                          <p:val>
                                            <p:strVal val="#ppt_h"/>
                                          </p:val>
                                        </p:tav>
                                      </p:tavLst>
                                    </p:anim>
                                    <p:anim calcmode="lin" valueType="num">
                                      <p:cBhvr>
                                        <p:cTn id="9" dur="1000" fill="hold"/>
                                        <p:tgtEl>
                                          <p:spTgt spid="1229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29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TotalTime>
  <Words>273</Words>
  <Application>Microsoft Office PowerPoint</Application>
  <PresentationFormat>On-screen Show (4:3)</PresentationFormat>
  <Paragraphs>47</Paragraphs>
  <Slides>17</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Angles</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CSN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2</cp:revision>
  <dcterms:created xsi:type="dcterms:W3CDTF">2013-12-10T00:53:13Z</dcterms:created>
  <dcterms:modified xsi:type="dcterms:W3CDTF">2014-04-30T03:08:22Z</dcterms:modified>
</cp:coreProperties>
</file>